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Slab"/>
      <p:regular r:id="rId21"/>
      <p:bold r:id="rId22"/>
    </p:embeddedFont>
    <p:embeddedFont>
      <p:font typeface="Robo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Slab-bold.fntdata"/><Relationship Id="rId21" Type="http://schemas.openxmlformats.org/officeDocument/2006/relationships/font" Target="fonts/RobotoSlab-regular.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497379228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497379228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4619c5ef2b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4619c5ef2b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497379228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497379228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4619c5ef2b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4619c5ef2b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497379228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497379228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619c5ef2b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619c5ef2b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4965eb58c2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4965eb58c2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4619c5ef2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4619c5ef2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497379228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49737922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4619c5ef2b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4619c5ef2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497379228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497379228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4619c5ef2b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4619c5ef2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497379228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497379228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4619c5ef2b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4619c5ef2b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Google Shape;63;p13"/>
          <p:cNvSpPr txBox="1"/>
          <p:nvPr>
            <p:ph type="ctrTitle"/>
          </p:nvPr>
        </p:nvSpPr>
        <p:spPr>
          <a:xfrm>
            <a:off x="311700" y="613950"/>
            <a:ext cx="8520600" cy="195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6FA8DC"/>
                </a:solidFill>
              </a:rPr>
              <a:t>Virgin </a:t>
            </a:r>
            <a:endParaRPr>
              <a:solidFill>
                <a:srgbClr val="6FA8DC"/>
              </a:solidFill>
            </a:endParaRPr>
          </a:p>
          <a:p>
            <a:pPr indent="0" lvl="0" marL="0" rtl="0" algn="ctr">
              <a:spcBef>
                <a:spcPts val="0"/>
              </a:spcBef>
              <a:spcAft>
                <a:spcPts val="0"/>
              </a:spcAft>
              <a:buNone/>
            </a:pPr>
            <a:r>
              <a:rPr lang="en">
                <a:solidFill>
                  <a:srgbClr val="6FA8DC"/>
                </a:solidFill>
              </a:rPr>
              <a:t> Galactic</a:t>
            </a:r>
            <a:endParaRPr>
              <a:solidFill>
                <a:srgbClr val="6FA8DC"/>
              </a:solidFill>
            </a:endParaRPr>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CMPN 280: Computer Organization</a:t>
            </a:r>
            <a:endParaRPr/>
          </a:p>
          <a:p>
            <a:pPr indent="0" lvl="0" marL="0" rtl="0" algn="ctr">
              <a:spcBef>
                <a:spcPts val="0"/>
              </a:spcBef>
              <a:spcAft>
                <a:spcPts val="0"/>
              </a:spcAft>
              <a:buNone/>
            </a:pPr>
            <a:r>
              <a:rPr lang="en"/>
              <a:t>By:  Tauney Mack , Shivang Patel </a:t>
            </a:r>
            <a:endParaRPr/>
          </a:p>
          <a:p>
            <a:pPr indent="0" lvl="0" marL="0" rtl="0" algn="ctr">
              <a:spcBef>
                <a:spcPts val="0"/>
              </a:spcBef>
              <a:spcAft>
                <a:spcPts val="0"/>
              </a:spcAft>
              <a:buNone/>
            </a:pPr>
            <a:r>
              <a:rPr lang="en"/>
              <a:t>Fall Semester</a:t>
            </a:r>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Agenda 	</a:t>
            </a:r>
            <a:endParaRPr/>
          </a:p>
        </p:txBody>
      </p:sp>
      <p:sp>
        <p:nvSpPr>
          <p:cNvPr id="122" name="Google Shape;122;p22"/>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t/>
            </a:r>
            <a:endParaRPr sz="2400"/>
          </a:p>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rPr lang="en" sz="2400"/>
              <a:t>Proposed Project Design </a:t>
            </a:r>
            <a:endParaRPr sz="2400"/>
          </a:p>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rPr lang="en" sz="2400"/>
              <a:t> </a:t>
            </a:r>
            <a:endParaRPr sz="2400"/>
          </a:p>
          <a:p>
            <a:pPr indent="0" lvl="0" marL="457200" rtl="0" algn="l">
              <a:spcBef>
                <a:spcPts val="1600"/>
              </a:spcBef>
              <a:spcAft>
                <a:spcPts val="1600"/>
              </a:spcAft>
              <a:buNone/>
            </a:pPr>
            <a:r>
              <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Proposed Project Design </a:t>
            </a:r>
            <a:endParaRPr/>
          </a:p>
        </p:txBody>
      </p:sp>
      <p:sp>
        <p:nvSpPr>
          <p:cNvPr id="128" name="Google Shape;128;p23"/>
          <p:cNvSpPr txBox="1"/>
          <p:nvPr>
            <p:ph idx="1" type="body"/>
          </p:nvPr>
        </p:nvSpPr>
        <p:spPr>
          <a:xfrm>
            <a:off x="3681650" y="1059125"/>
            <a:ext cx="5198700" cy="39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For our project design, we modeled our circuit using the lab one, binary counter, as a template.</a:t>
            </a:r>
            <a:endParaRPr sz="1400"/>
          </a:p>
          <a:p>
            <a:pPr indent="0" lvl="0" marL="0" rtl="0" algn="l">
              <a:spcBef>
                <a:spcPts val="1600"/>
              </a:spcBef>
              <a:spcAft>
                <a:spcPts val="0"/>
              </a:spcAft>
              <a:buNone/>
            </a:pPr>
            <a:r>
              <a:rPr lang="en" sz="1400"/>
              <a:t>In our project, we used a binary counter and lightbulbs to display the number in binary. We used a NAND gate to reset and our counter when it reaches five. We used 3 NOT gates that connect to the lights that are not lit when the counter reaches 5 (00101). We used an AND gate that connected to the lightbulbs that are lit. </a:t>
            </a:r>
            <a:endParaRPr sz="1400"/>
          </a:p>
          <a:p>
            <a:pPr indent="0" lvl="0" marL="0" rtl="0" algn="l">
              <a:spcBef>
                <a:spcPts val="1600"/>
              </a:spcBef>
              <a:spcAft>
                <a:spcPts val="1600"/>
              </a:spcAft>
              <a:buNone/>
            </a:pPr>
            <a:r>
              <a:rPr lang="en" sz="1400"/>
              <a:t>An additional AND gate </a:t>
            </a:r>
            <a:r>
              <a:rPr lang="en" sz="1400"/>
              <a:t>connects</a:t>
            </a:r>
            <a:r>
              <a:rPr lang="en" sz="1400"/>
              <a:t> the 2 AND gates to be true and make the light turn on, to signify the </a:t>
            </a:r>
            <a:r>
              <a:rPr lang="en" sz="1400"/>
              <a:t>disengagement</a:t>
            </a:r>
            <a:r>
              <a:rPr lang="en" sz="1400"/>
              <a:t> of the spaceship from the carrier in the atmosphere.  </a:t>
            </a:r>
            <a:endParaRPr sz="1400"/>
          </a:p>
        </p:txBody>
      </p:sp>
      <p:pic>
        <p:nvPicPr>
          <p:cNvPr id="129" name="Google Shape;129;p23"/>
          <p:cNvPicPr preferRelativeResize="0"/>
          <p:nvPr/>
        </p:nvPicPr>
        <p:blipFill>
          <a:blip r:embed="rId3">
            <a:alphaModFix/>
          </a:blip>
          <a:stretch>
            <a:fillRect/>
          </a:stretch>
        </p:blipFill>
        <p:spPr>
          <a:xfrm>
            <a:off x="152400" y="1296525"/>
            <a:ext cx="3254974" cy="2091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Agenda 	</a:t>
            </a:r>
            <a:endParaRPr/>
          </a:p>
        </p:txBody>
      </p:sp>
      <p:sp>
        <p:nvSpPr>
          <p:cNvPr id="135" name="Google Shape;135;p24"/>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t/>
            </a:r>
            <a:endParaRPr sz="2400"/>
          </a:p>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rPr lang="en" sz="2400"/>
              <a:t>Demonstration </a:t>
            </a:r>
            <a:endParaRPr sz="2400"/>
          </a:p>
          <a:p>
            <a:pPr indent="-381000" lvl="0" marL="457200" rtl="0" algn="l">
              <a:spcBef>
                <a:spcPts val="0"/>
              </a:spcBef>
              <a:spcAft>
                <a:spcPts val="0"/>
              </a:spcAft>
              <a:buSzPts val="2400"/>
              <a:buChar char="●"/>
            </a:pPr>
            <a:r>
              <a:t/>
            </a:r>
            <a:endParaRPr sz="2400"/>
          </a:p>
          <a:p>
            <a:pPr indent="0" lvl="0" marL="457200" rtl="0" algn="l">
              <a:spcBef>
                <a:spcPts val="1600"/>
              </a:spcBef>
              <a:spcAft>
                <a:spcPts val="1600"/>
              </a:spcAft>
              <a:buNone/>
            </a:pPr>
            <a:r>
              <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Demonstration</a:t>
            </a:r>
            <a:r>
              <a:rPr lang="en"/>
              <a:t> </a:t>
            </a:r>
            <a:endParaRPr/>
          </a:p>
        </p:txBody>
      </p:sp>
      <p:sp>
        <p:nvSpPr>
          <p:cNvPr id="141" name="Google Shape;141;p25"/>
          <p:cNvSpPr txBox="1"/>
          <p:nvPr>
            <p:ph idx="1" type="body"/>
          </p:nvPr>
        </p:nvSpPr>
        <p:spPr>
          <a:xfrm>
            <a:off x="387900" y="147367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run the project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Agenda 	</a:t>
            </a:r>
            <a:endParaRPr/>
          </a:p>
        </p:txBody>
      </p:sp>
      <p:sp>
        <p:nvSpPr>
          <p:cNvPr id="147" name="Google Shape;147;p26"/>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t/>
            </a:r>
            <a:endParaRPr sz="2400"/>
          </a:p>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t/>
            </a:r>
            <a:endParaRPr sz="2400"/>
          </a:p>
          <a:p>
            <a:pPr indent="-381000" lvl="0" marL="457200" rtl="0" algn="l">
              <a:spcBef>
                <a:spcPts val="0"/>
              </a:spcBef>
              <a:spcAft>
                <a:spcPts val="0"/>
              </a:spcAft>
              <a:buSzPts val="2400"/>
              <a:buChar char="●"/>
            </a:pPr>
            <a:r>
              <a:rPr lang="en" sz="2400"/>
              <a:t>Conclusion </a:t>
            </a:r>
            <a:endParaRPr sz="2400"/>
          </a:p>
          <a:p>
            <a:pPr indent="0" lvl="0" marL="457200" rtl="0" algn="l">
              <a:spcBef>
                <a:spcPts val="1600"/>
              </a:spcBef>
              <a:spcAft>
                <a:spcPts val="1600"/>
              </a:spcAft>
              <a:buNone/>
            </a:pPr>
            <a:r>
              <a:t/>
            </a:r>
            <a:endParaRPr sz="2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 </a:t>
            </a:r>
            <a:endParaRPr/>
          </a:p>
        </p:txBody>
      </p:sp>
      <p:sp>
        <p:nvSpPr>
          <p:cNvPr id="153" name="Google Shape;153;p27"/>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	Virgin </a:t>
            </a:r>
            <a:r>
              <a:rPr lang="en" sz="1400"/>
              <a:t>Galactic is a company the world’s first purpose commercial spaceship. The company that sends </a:t>
            </a:r>
            <a:r>
              <a:rPr lang="en" sz="1400">
                <a:solidFill>
                  <a:srgbClr val="FFFFFF"/>
                </a:solidFill>
              </a:rPr>
              <a:t>people to space for exploration in particular the planet earth. I believe that Virgin Galactic will help change the views of science and help the planet be safer. Our project could have been improved further by making our counter count down after reaching five to show the carrier returning back to earth.</a:t>
            </a:r>
            <a:endParaRPr sz="1400"/>
          </a:p>
          <a:p>
            <a:pPr indent="0" lvl="0" marL="0" rtl="0" algn="l">
              <a:spcBef>
                <a:spcPts val="1600"/>
              </a:spcBef>
              <a:spcAft>
                <a:spcPts val="0"/>
              </a:spcAft>
              <a:buNone/>
            </a:pPr>
            <a:r>
              <a:t/>
            </a:r>
            <a:endParaRPr sz="1400"/>
          </a:p>
          <a:p>
            <a:pPr indent="0" lvl="0" marL="0" rtl="0" algn="l">
              <a:spcBef>
                <a:spcPts val="1600"/>
              </a:spcBef>
              <a:spcAft>
                <a:spcPts val="0"/>
              </a:spcAft>
              <a:buNone/>
            </a:pPr>
            <a:r>
              <a:rPr lang="en" sz="1400"/>
              <a:t> </a:t>
            </a:r>
            <a:endParaRPr sz="1400">
              <a:solidFill>
                <a:srgbClr val="FFFFFF"/>
              </a:solidFill>
            </a:endParaRPr>
          </a:p>
          <a:p>
            <a:pPr indent="0" lvl="0" marL="0" rtl="0" algn="l">
              <a:spcBef>
                <a:spcPts val="1600"/>
              </a:spcBef>
              <a:spcAft>
                <a:spcPts val="0"/>
              </a:spcAft>
              <a:buClr>
                <a:srgbClr val="000000"/>
              </a:buClr>
              <a:buSzPts val="1100"/>
              <a:buFont typeface="Arial"/>
              <a:buNone/>
            </a:pPr>
            <a:r>
              <a:t/>
            </a:r>
            <a:endParaRPr sz="1400">
              <a:solidFill>
                <a:srgbClr val="000000"/>
              </a:solidFill>
            </a:endParaRPr>
          </a:p>
          <a:p>
            <a:pPr indent="0" lvl="0" marL="0" rtl="0" algn="l">
              <a:spcBef>
                <a:spcPts val="0"/>
              </a:spcBef>
              <a:spcAft>
                <a:spcPts val="1600"/>
              </a:spcAft>
              <a:buNone/>
            </a:pPr>
            <a:r>
              <a:rPr lang="en" sz="1400"/>
              <a:t> </a:t>
            </a:r>
            <a:endParaRPr sz="1400"/>
          </a:p>
        </p:txBody>
      </p:sp>
      <p:pic>
        <p:nvPicPr>
          <p:cNvPr id="154" name="Google Shape;154;p27"/>
          <p:cNvPicPr preferRelativeResize="0"/>
          <p:nvPr/>
        </p:nvPicPr>
        <p:blipFill>
          <a:blip r:embed="rId3">
            <a:alphaModFix/>
          </a:blip>
          <a:stretch>
            <a:fillRect/>
          </a:stretch>
        </p:blipFill>
        <p:spPr>
          <a:xfrm>
            <a:off x="5159725" y="2803100"/>
            <a:ext cx="3848600" cy="2165326"/>
          </a:xfrm>
          <a:prstGeom prst="rect">
            <a:avLst/>
          </a:prstGeom>
          <a:noFill/>
          <a:ln>
            <a:noFill/>
          </a:ln>
        </p:spPr>
      </p:pic>
      <p:pic>
        <p:nvPicPr>
          <p:cNvPr id="155" name="Google Shape;155;p27"/>
          <p:cNvPicPr preferRelativeResize="0"/>
          <p:nvPr/>
        </p:nvPicPr>
        <p:blipFill/>
        <p:spPr>
          <a:xfrm>
            <a:off x="107750" y="2936825"/>
            <a:ext cx="3668798" cy="2031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3070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  Executive Summary 	</a:t>
            </a:r>
            <a:endParaRPr/>
          </a:p>
        </p:txBody>
      </p:sp>
      <p:sp>
        <p:nvSpPr>
          <p:cNvPr id="70" name="Google Shape;70;p1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457200" lvl="0" marL="0" rtl="0" algn="l">
              <a:spcBef>
                <a:spcPts val="0"/>
              </a:spcBef>
              <a:spcAft>
                <a:spcPts val="1600"/>
              </a:spcAft>
              <a:buNone/>
            </a:pPr>
            <a:r>
              <a:rPr lang="en"/>
              <a:t>Our presentation covers the mission and plans for the company Virgin Galactic. We designed and implemented a circuit that allows the space carrier to detach from the spaceship at the desired altitude.  </a:t>
            </a:r>
            <a:endParaRPr/>
          </a:p>
        </p:txBody>
      </p:sp>
      <p:pic>
        <p:nvPicPr>
          <p:cNvPr id="71" name="Google Shape;71;p14"/>
          <p:cNvPicPr preferRelativeResize="0"/>
          <p:nvPr/>
        </p:nvPicPr>
        <p:blipFill>
          <a:blip r:embed="rId3">
            <a:alphaModFix/>
          </a:blip>
          <a:stretch>
            <a:fillRect/>
          </a:stretch>
        </p:blipFill>
        <p:spPr>
          <a:xfrm>
            <a:off x="4149676" y="2933776"/>
            <a:ext cx="4260373" cy="2209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Agenda 	</a:t>
            </a:r>
            <a:endParaRPr/>
          </a:p>
        </p:txBody>
      </p:sp>
      <p:sp>
        <p:nvSpPr>
          <p:cNvPr id="77" name="Google Shape;77;p15"/>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Purpose Project </a:t>
            </a:r>
            <a:endParaRPr sz="2400"/>
          </a:p>
          <a:p>
            <a:pPr indent="-381000" lvl="0" marL="457200" rtl="0" algn="l">
              <a:spcBef>
                <a:spcPts val="0"/>
              </a:spcBef>
              <a:spcAft>
                <a:spcPts val="0"/>
              </a:spcAft>
              <a:buSzPts val="2400"/>
              <a:buChar char="●"/>
            </a:pPr>
            <a:r>
              <a:rPr lang="en" sz="2400"/>
              <a:t>Background </a:t>
            </a:r>
            <a:endParaRPr sz="2400"/>
          </a:p>
          <a:p>
            <a:pPr indent="-381000" lvl="0" marL="457200" rtl="0" algn="l">
              <a:spcBef>
                <a:spcPts val="0"/>
              </a:spcBef>
              <a:spcAft>
                <a:spcPts val="0"/>
              </a:spcAft>
              <a:buSzPts val="2400"/>
              <a:buChar char="●"/>
            </a:pPr>
            <a:r>
              <a:rPr lang="en" sz="2400"/>
              <a:t>Problem statement </a:t>
            </a:r>
            <a:endParaRPr sz="2400"/>
          </a:p>
          <a:p>
            <a:pPr indent="-381000" lvl="0" marL="457200" rtl="0" algn="l">
              <a:spcBef>
                <a:spcPts val="0"/>
              </a:spcBef>
              <a:spcAft>
                <a:spcPts val="0"/>
              </a:spcAft>
              <a:buSzPts val="2400"/>
              <a:buChar char="●"/>
            </a:pPr>
            <a:r>
              <a:rPr lang="en" sz="2400"/>
              <a:t>Proposed Project Design </a:t>
            </a:r>
            <a:endParaRPr sz="2400"/>
          </a:p>
          <a:p>
            <a:pPr indent="-381000" lvl="0" marL="457200" rtl="0" algn="l">
              <a:spcBef>
                <a:spcPts val="0"/>
              </a:spcBef>
              <a:spcAft>
                <a:spcPts val="0"/>
              </a:spcAft>
              <a:buSzPts val="2400"/>
              <a:buChar char="●"/>
            </a:pPr>
            <a:r>
              <a:rPr lang="en" sz="2400"/>
              <a:t>Demonstration</a:t>
            </a:r>
            <a:r>
              <a:rPr lang="en" sz="2400"/>
              <a:t> </a:t>
            </a:r>
            <a:endParaRPr sz="2400"/>
          </a:p>
          <a:p>
            <a:pPr indent="-381000" lvl="0" marL="457200" rtl="0" algn="l">
              <a:spcBef>
                <a:spcPts val="0"/>
              </a:spcBef>
              <a:spcAft>
                <a:spcPts val="0"/>
              </a:spcAft>
              <a:buSzPts val="2400"/>
              <a:buChar char="●"/>
            </a:pPr>
            <a:r>
              <a:rPr lang="en" sz="2400"/>
              <a:t>Conclusion </a:t>
            </a:r>
            <a:endParaRPr sz="2400"/>
          </a:p>
          <a:p>
            <a:pPr indent="0" lvl="0" marL="457200" rtl="0" algn="l">
              <a:spcBef>
                <a:spcPts val="1600"/>
              </a:spcBef>
              <a:spcAft>
                <a:spcPts val="1600"/>
              </a:spcAft>
              <a:buNone/>
            </a:pPr>
            <a:r>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Agenda 	</a:t>
            </a:r>
            <a:endParaRPr/>
          </a:p>
        </p:txBody>
      </p:sp>
      <p:sp>
        <p:nvSpPr>
          <p:cNvPr id="83" name="Google Shape;83;p16"/>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Purpose Project </a:t>
            </a:r>
            <a:endParaRPr sz="2400"/>
          </a:p>
          <a:p>
            <a:pPr indent="-381000" lvl="0" marL="457200" rtl="0" algn="l">
              <a:spcBef>
                <a:spcPts val="0"/>
              </a:spcBef>
              <a:spcAft>
                <a:spcPts val="0"/>
              </a:spcAft>
              <a:buSzPts val="2400"/>
              <a:buChar char="●"/>
            </a:pPr>
            <a:r>
              <a:t/>
            </a:r>
            <a:endParaRPr sz="2400"/>
          </a:p>
          <a:p>
            <a:pPr indent="-381000" lvl="0" marL="457200" rtl="0" algn="l">
              <a:spcBef>
                <a:spcPts val="0"/>
              </a:spcBef>
              <a:spcAft>
                <a:spcPts val="0"/>
              </a:spcAft>
              <a:buSzPts val="2400"/>
              <a:buChar char="●"/>
            </a:pPr>
            <a:r>
              <a:t/>
            </a:r>
            <a:endParaRPr sz="2400"/>
          </a:p>
          <a:p>
            <a:pPr indent="-381000" lvl="0" marL="457200" rtl="0" algn="l">
              <a:spcBef>
                <a:spcPts val="0"/>
              </a:spcBef>
              <a:spcAft>
                <a:spcPts val="0"/>
              </a:spcAft>
              <a:buSzPts val="2400"/>
              <a:buChar char="●"/>
            </a:pPr>
            <a:r>
              <a:t/>
            </a:r>
            <a:endParaRPr sz="2400"/>
          </a:p>
          <a:p>
            <a:pPr indent="-381000" lvl="0" marL="457200" rtl="0" algn="l">
              <a:spcBef>
                <a:spcPts val="0"/>
              </a:spcBef>
              <a:spcAft>
                <a:spcPts val="0"/>
              </a:spcAft>
              <a:buSzPts val="2400"/>
              <a:buChar char="●"/>
            </a:pPr>
            <a:r>
              <a:t/>
            </a:r>
            <a:endParaRPr sz="2400"/>
          </a:p>
          <a:p>
            <a:pPr indent="-381000" lvl="0" marL="457200" rtl="0" algn="l">
              <a:spcBef>
                <a:spcPts val="0"/>
              </a:spcBef>
              <a:spcAft>
                <a:spcPts val="0"/>
              </a:spcAft>
              <a:buSzPts val="2400"/>
              <a:buChar char="●"/>
            </a:pPr>
            <a:r>
              <a:t/>
            </a:r>
            <a:endParaRPr sz="2400"/>
          </a:p>
          <a:p>
            <a:pPr indent="0" lvl="0" marL="457200" rtl="0" algn="l">
              <a:spcBef>
                <a:spcPts val="1600"/>
              </a:spcBef>
              <a:spcAft>
                <a:spcPts val="1600"/>
              </a:spcAft>
              <a:buNone/>
            </a:pPr>
            <a:r>
              <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Purpose Project </a:t>
            </a:r>
            <a:endParaRPr/>
          </a:p>
        </p:txBody>
      </p:sp>
      <p:sp>
        <p:nvSpPr>
          <p:cNvPr id="89" name="Google Shape;89;p17"/>
          <p:cNvSpPr txBox="1"/>
          <p:nvPr>
            <p:ph idx="1" type="body"/>
          </p:nvPr>
        </p:nvSpPr>
        <p:spPr>
          <a:xfrm>
            <a:off x="387900" y="1281825"/>
            <a:ext cx="3838800" cy="328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purpose of our project is to design a circuit to show the air-launching space vehicle (WhiteKnightTwo)  disengaging from the spacecraft (SpaceShipTwo) after carrying it up into the sky at an altitude of about 50,000 feet. The completion of the two planes seperating is represented by the illumination of a single light.</a:t>
            </a:r>
            <a:endParaRPr/>
          </a:p>
          <a:p>
            <a:pPr indent="0" lvl="0" marL="0" rtl="0" algn="l">
              <a:spcBef>
                <a:spcPts val="1600"/>
              </a:spcBef>
              <a:spcAft>
                <a:spcPts val="1600"/>
              </a:spcAft>
              <a:buNone/>
            </a:pPr>
            <a:r>
              <a:rPr lang="en"/>
              <a:t> </a:t>
            </a:r>
            <a:endParaRPr/>
          </a:p>
        </p:txBody>
      </p:sp>
      <p:pic>
        <p:nvPicPr>
          <p:cNvPr id="90" name="Google Shape;90;p17"/>
          <p:cNvPicPr preferRelativeResize="0"/>
          <p:nvPr/>
        </p:nvPicPr>
        <p:blipFill>
          <a:blip r:embed="rId3">
            <a:alphaModFix/>
          </a:blip>
          <a:stretch>
            <a:fillRect/>
          </a:stretch>
        </p:blipFill>
        <p:spPr>
          <a:xfrm>
            <a:off x="3926575" y="0"/>
            <a:ext cx="5217424" cy="2863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Agenda 	</a:t>
            </a:r>
            <a:endParaRPr/>
          </a:p>
        </p:txBody>
      </p:sp>
      <p:sp>
        <p:nvSpPr>
          <p:cNvPr id="96" name="Google Shape;96;p18"/>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rPr lang="en" sz="2400"/>
              <a:t>Background </a:t>
            </a:r>
            <a:endParaRPr sz="2400"/>
          </a:p>
          <a:p>
            <a:pPr indent="-381000" lvl="0" marL="457200" rtl="0" algn="l">
              <a:spcBef>
                <a:spcPts val="0"/>
              </a:spcBef>
              <a:spcAft>
                <a:spcPts val="0"/>
              </a:spcAft>
              <a:buSzPts val="2400"/>
              <a:buChar char="●"/>
            </a:pPr>
            <a:r>
              <a:t/>
            </a:r>
            <a:endParaRPr sz="2400"/>
          </a:p>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t/>
            </a:r>
            <a:endParaRPr sz="2400"/>
          </a:p>
          <a:p>
            <a:pPr indent="-381000" lvl="0" marL="457200" rtl="0" algn="l">
              <a:spcBef>
                <a:spcPts val="0"/>
              </a:spcBef>
              <a:spcAft>
                <a:spcPts val="0"/>
              </a:spcAft>
              <a:buSzPts val="2400"/>
              <a:buChar char="●"/>
            </a:pPr>
            <a:r>
              <a:rPr lang="en" sz="2400"/>
              <a:t> </a:t>
            </a:r>
            <a:endParaRPr sz="2400"/>
          </a:p>
          <a:p>
            <a:pPr indent="0" lvl="0" marL="457200" rtl="0" algn="l">
              <a:spcBef>
                <a:spcPts val="1600"/>
              </a:spcBef>
              <a:spcAft>
                <a:spcPts val="1600"/>
              </a:spcAft>
              <a:buNone/>
            </a:pPr>
            <a:r>
              <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459375" y="475300"/>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 </a:t>
            </a:r>
            <a:endParaRPr/>
          </a:p>
        </p:txBody>
      </p:sp>
      <p:sp>
        <p:nvSpPr>
          <p:cNvPr id="102" name="Google Shape;102;p19"/>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We are working as two computer science engineers who decided to join the new branch of the airline company Virgin Atlantic. This branch called Virgin Galactic focuses on space travel. Their mission is to develop and operate the new generation of space </a:t>
            </a:r>
            <a:r>
              <a:rPr lang="en" sz="1600"/>
              <a:t>vehicles</a:t>
            </a:r>
            <a:r>
              <a:rPr lang="en" sz="1600"/>
              <a:t> to open space for everyone to use. They want to give a diverse group of people a personal experience of space as soon as it is safely possible.</a:t>
            </a:r>
            <a:endParaRPr sz="1600"/>
          </a:p>
          <a:p>
            <a:pPr indent="0" lvl="0" marL="0" rtl="0" algn="l">
              <a:spcBef>
                <a:spcPts val="1600"/>
              </a:spcBef>
              <a:spcAft>
                <a:spcPts val="1600"/>
              </a:spcAft>
              <a:buNone/>
            </a:pPr>
            <a:r>
              <a:rPr lang="en" sz="1600"/>
              <a:t> The company decides to design a carrier aircraft and a spaceship that work in tangent to </a:t>
            </a:r>
            <a:r>
              <a:rPr lang="en" sz="1600"/>
              <a:t>deliver</a:t>
            </a:r>
            <a:r>
              <a:rPr lang="en" sz="1600"/>
              <a:t> the </a:t>
            </a:r>
            <a:r>
              <a:rPr lang="en" sz="1600"/>
              <a:t>astronauts</a:t>
            </a:r>
            <a:r>
              <a:rPr lang="en" sz="1600"/>
              <a:t> into the earth’s atmosphere. The spaceship will then be tilted and </a:t>
            </a:r>
            <a:r>
              <a:rPr lang="en" sz="1600"/>
              <a:t>controlled</a:t>
            </a:r>
            <a:r>
              <a:rPr lang="en" sz="1600"/>
              <a:t> from earth to give the best views of space and our planet possible. </a:t>
            </a:r>
            <a:endParaRPr sz="1600"/>
          </a:p>
        </p:txBody>
      </p:sp>
      <p:pic>
        <p:nvPicPr>
          <p:cNvPr id="103" name="Google Shape;103;p19"/>
          <p:cNvPicPr preferRelativeResize="0"/>
          <p:nvPr/>
        </p:nvPicPr>
        <p:blipFill>
          <a:blip r:embed="rId3">
            <a:alphaModFix/>
          </a:blip>
          <a:stretch>
            <a:fillRect/>
          </a:stretch>
        </p:blipFill>
        <p:spPr>
          <a:xfrm>
            <a:off x="3401273" y="140275"/>
            <a:ext cx="2772550" cy="1273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Agenda 	</a:t>
            </a:r>
            <a:endParaRPr/>
          </a:p>
        </p:txBody>
      </p:sp>
      <p:sp>
        <p:nvSpPr>
          <p:cNvPr id="109" name="Google Shape;109;p20"/>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t/>
            </a:r>
            <a:endParaRPr sz="2400"/>
          </a:p>
          <a:p>
            <a:pPr indent="-381000" lvl="0" marL="457200" rtl="0" algn="l">
              <a:spcBef>
                <a:spcPts val="0"/>
              </a:spcBef>
              <a:spcAft>
                <a:spcPts val="0"/>
              </a:spcAft>
              <a:buSzPts val="2400"/>
              <a:buChar char="●"/>
            </a:pPr>
            <a:r>
              <a:rPr lang="en" sz="2400"/>
              <a:t>Problem statement </a:t>
            </a:r>
            <a:endParaRPr sz="2400"/>
          </a:p>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rPr lang="en" sz="2400"/>
              <a:t> </a:t>
            </a:r>
            <a:endParaRPr sz="2400"/>
          </a:p>
          <a:p>
            <a:pPr indent="-381000" lvl="0" marL="457200" rtl="0" algn="l">
              <a:spcBef>
                <a:spcPts val="0"/>
              </a:spcBef>
              <a:spcAft>
                <a:spcPts val="0"/>
              </a:spcAft>
              <a:buSzPts val="2400"/>
              <a:buChar char="●"/>
            </a:pPr>
            <a:r>
              <a:t/>
            </a:r>
            <a:endParaRPr sz="2400"/>
          </a:p>
          <a:p>
            <a:pPr indent="0" lvl="0" marL="457200" rtl="0" algn="l">
              <a:spcBef>
                <a:spcPts val="1600"/>
              </a:spcBef>
              <a:spcAft>
                <a:spcPts val="1600"/>
              </a:spcAft>
              <a:buNone/>
            </a:pPr>
            <a:r>
              <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 statement </a:t>
            </a:r>
            <a:endParaRPr/>
          </a:p>
        </p:txBody>
      </p:sp>
      <p:sp>
        <p:nvSpPr>
          <p:cNvPr id="115" name="Google Shape;115;p21"/>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457200" lvl="0" marL="0" rtl="0" algn="l">
              <a:spcBef>
                <a:spcPts val="0"/>
              </a:spcBef>
              <a:spcAft>
                <a:spcPts val="1600"/>
              </a:spcAft>
              <a:buNone/>
            </a:pPr>
            <a:r>
              <a:rPr lang="en"/>
              <a:t>Virgin Galactic needs the carrier airplane to let go of the spaceship once they both reach 50,000 feet to release it into the earth’s atmosphere. The carrier needs to count the increase in the altitude in the air. So we came up to efficiently show the design for the spaceship detaching </a:t>
            </a:r>
            <a:r>
              <a:rPr lang="en"/>
              <a:t>from the plane.</a:t>
            </a:r>
            <a:r>
              <a:rPr lang="en"/>
              <a:t>  </a:t>
            </a:r>
            <a:endParaRPr/>
          </a:p>
        </p:txBody>
      </p:sp>
      <p:pic>
        <p:nvPicPr>
          <p:cNvPr id="116" name="Google Shape;116;p21"/>
          <p:cNvPicPr preferRelativeResize="0"/>
          <p:nvPr/>
        </p:nvPicPr>
        <p:blipFill>
          <a:blip r:embed="rId3">
            <a:alphaModFix/>
          </a:blip>
          <a:stretch>
            <a:fillRect/>
          </a:stretch>
        </p:blipFill>
        <p:spPr>
          <a:xfrm>
            <a:off x="6148488" y="3075975"/>
            <a:ext cx="2314575" cy="1981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